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8D202F-3DFB-4AE9-AFCE-FC6281CAB99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82557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D202F-3DFB-4AE9-AFCE-FC6281CAB99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04996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D202F-3DFB-4AE9-AFCE-FC6281CAB99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90306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8D202F-3DFB-4AE9-AFCE-FC6281CAB99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60387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8D202F-3DFB-4AE9-AFCE-FC6281CAB997}"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397832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8D202F-3DFB-4AE9-AFCE-FC6281CAB99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353633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8D202F-3DFB-4AE9-AFCE-FC6281CAB997}"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47823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8D202F-3DFB-4AE9-AFCE-FC6281CAB997}"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690405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D202F-3DFB-4AE9-AFCE-FC6281CAB997}"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01407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D202F-3DFB-4AE9-AFCE-FC6281CAB99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75886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8D202F-3DFB-4AE9-AFCE-FC6281CAB997}"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23BDA-E35A-47E8-91E7-1CCD6DC47E39}" type="slidenum">
              <a:rPr lang="en-US" smtClean="0"/>
              <a:t>‹#›</a:t>
            </a:fld>
            <a:endParaRPr lang="en-US"/>
          </a:p>
        </p:txBody>
      </p:sp>
    </p:spTree>
    <p:extLst>
      <p:ext uri="{BB962C8B-B14F-4D97-AF65-F5344CB8AC3E}">
        <p14:creationId xmlns:p14="http://schemas.microsoft.com/office/powerpoint/2010/main" val="25279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D202F-3DFB-4AE9-AFCE-FC6281CAB997}" type="datetimeFigureOut">
              <a:rPr lang="en-US" smtClean="0"/>
              <a:t>12/24/2022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23BDA-E35A-47E8-91E7-1CCD6DC47E39}" type="slidenum">
              <a:rPr lang="en-US" smtClean="0"/>
              <a:t>‹#›</a:t>
            </a:fld>
            <a:endParaRPr lang="en-US"/>
          </a:p>
        </p:txBody>
      </p:sp>
    </p:spTree>
    <p:extLst>
      <p:ext uri="{BB962C8B-B14F-4D97-AF65-F5344CB8AC3E}">
        <p14:creationId xmlns:p14="http://schemas.microsoft.com/office/powerpoint/2010/main" val="2005654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1470025"/>
          </a:xfrm>
        </p:spPr>
        <p:txBody>
          <a:bodyPr>
            <a:noAutofit/>
          </a:bodyPr>
          <a:lstStyle/>
          <a:p>
            <a:r>
              <a:rPr lang="en-US" sz="6000" dirty="0" smtClean="0">
                <a:solidFill>
                  <a:schemeClr val="bg1"/>
                </a:solidFill>
                <a:latin typeface="Bahnschrift SemiBold" panose="020B0502040204020203" pitchFamily="34" charset="0"/>
              </a:rPr>
              <a:t>EMAIL SPAM CLASSIFIER </a:t>
            </a:r>
            <a:endParaRPr lang="en-US" sz="6000" dirty="0">
              <a:solidFill>
                <a:schemeClr val="bg1"/>
              </a:solidFill>
              <a:latin typeface="Bahnschrift SemiBold" panose="020B0502040204020203" pitchFamily="34" charset="0"/>
            </a:endParaRPr>
          </a:p>
        </p:txBody>
      </p:sp>
      <p:sp>
        <p:nvSpPr>
          <p:cNvPr id="3" name="Subtitle 2"/>
          <p:cNvSpPr>
            <a:spLocks noGrp="1"/>
          </p:cNvSpPr>
          <p:nvPr>
            <p:ph type="subTitle" idx="1"/>
          </p:nvPr>
        </p:nvSpPr>
        <p:spPr>
          <a:xfrm>
            <a:off x="2514600" y="4876800"/>
            <a:ext cx="6400800" cy="1752600"/>
          </a:xfrm>
        </p:spPr>
        <p:txBody>
          <a:bodyPr/>
          <a:lstStyle/>
          <a:p>
            <a:pPr algn="r"/>
            <a:r>
              <a:rPr lang="en-US" dirty="0" smtClean="0">
                <a:solidFill>
                  <a:schemeClr val="bg1"/>
                </a:solidFill>
                <a:latin typeface="Bahnschrift SemiBold" panose="020B0502040204020203" pitchFamily="34" charset="0"/>
              </a:rPr>
              <a:t>By:</a:t>
            </a:r>
          </a:p>
          <a:p>
            <a:pPr algn="r"/>
            <a:r>
              <a:rPr lang="en-US" dirty="0" smtClean="0">
                <a:solidFill>
                  <a:schemeClr val="bg1"/>
                </a:solidFill>
                <a:latin typeface="Bahnschrift SemiBold" panose="020B0502040204020203" pitchFamily="34" charset="0"/>
              </a:rPr>
              <a:t>Joshua Jonathan</a:t>
            </a:r>
          </a:p>
          <a:p>
            <a:pPr algn="r"/>
            <a:r>
              <a:rPr lang="en-US" dirty="0" smtClean="0">
                <a:solidFill>
                  <a:schemeClr val="bg1"/>
                </a:solidFill>
                <a:latin typeface="Bahnschrift SemiBold" panose="020B0502040204020203" pitchFamily="34" charset="0"/>
              </a:rPr>
              <a:t>SME: </a:t>
            </a:r>
            <a:r>
              <a:rPr lang="en-US" dirty="0" err="1" smtClean="0">
                <a:solidFill>
                  <a:schemeClr val="bg1"/>
                </a:solidFill>
                <a:latin typeface="Bahnschrift SemiBold" panose="020B0502040204020203" pitchFamily="34" charset="0"/>
              </a:rPr>
              <a:t>Gulshana</a:t>
            </a:r>
            <a:r>
              <a:rPr lang="en-US" dirty="0" smtClean="0">
                <a:solidFill>
                  <a:schemeClr val="bg1"/>
                </a:solidFill>
                <a:latin typeface="Bahnschrift SemiBold" panose="020B0502040204020203" pitchFamily="34" charset="0"/>
              </a:rPr>
              <a:t> Chaudhary</a:t>
            </a:r>
            <a:endParaRPr lang="en-US"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384295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819400" y="152400"/>
            <a:ext cx="3844770" cy="388696"/>
          </a:xfrm>
          <a:prstGeom prst="rect">
            <a:avLst/>
          </a:prstGeom>
        </p:spPr>
        <p:txBody>
          <a:bodyPr wrap="none">
            <a:spAutoFit/>
          </a:bodyPr>
          <a:lstStyle/>
          <a:p>
            <a:pPr marL="342900" lvl="0" indent="-342900">
              <a:lnSpc>
                <a:spcPct val="107000"/>
              </a:lnSpc>
              <a:spcAft>
                <a:spcPts val="800"/>
              </a:spcAft>
              <a:buFont typeface="Symbol" panose="05050102010706020507" pitchFamily="18" charset="2"/>
              <a:buChar char=""/>
            </a:pPr>
            <a:r>
              <a:rPr lang="en-IN" b="1" u="sng" dirty="0">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 xmlns:a16="http://schemas.microsoft.com/office/drawing/2014/main" id="{2D3D46D6-4BF0-1EF5-86A9-C21FB862A50A}"/>
              </a:ext>
            </a:extLst>
          </p:cNvPr>
          <p:cNvPicPr>
            <a:picLocks noChangeAspect="1"/>
          </p:cNvPicPr>
          <p:nvPr/>
        </p:nvPicPr>
        <p:blipFill>
          <a:blip r:embed="rId3"/>
          <a:stretch>
            <a:fillRect/>
          </a:stretch>
        </p:blipFill>
        <p:spPr>
          <a:xfrm>
            <a:off x="304800" y="555473"/>
            <a:ext cx="5867400" cy="3455526"/>
          </a:xfrm>
          <a:prstGeom prst="rect">
            <a:avLst/>
          </a:prstGeom>
        </p:spPr>
      </p:pic>
      <p:sp>
        <p:nvSpPr>
          <p:cNvPr id="4" name="Rectangle 3"/>
          <p:cNvSpPr/>
          <p:nvPr/>
        </p:nvSpPr>
        <p:spPr>
          <a:xfrm>
            <a:off x="304800" y="4024351"/>
            <a:ext cx="4572000" cy="2726772"/>
          </a:xfrm>
          <a:prstGeom prst="rect">
            <a:avLst/>
          </a:prstGeom>
        </p:spPr>
        <p:txBody>
          <a:bodyPr>
            <a:spAutoFit/>
          </a:bodyPr>
          <a:lstStyle/>
          <a:p>
            <a:pPr lvl="0" algn="ctr">
              <a:lnSpc>
                <a:spcPct val="107000"/>
              </a:lnSpc>
            </a:pPr>
            <a:r>
              <a:rPr lang="en-IN" sz="2000" b="1" u="sng" dirty="0" smtClean="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Logistic Regression</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Bernoulli NB</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Multinomial NB</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SGD Classifier</a:t>
            </a:r>
            <a:endParaRPr lang="en-IN"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XGB Classifier</a:t>
            </a:r>
            <a:endParaRPr lang="en-US" dirty="0"/>
          </a:p>
        </p:txBody>
      </p:sp>
    </p:spTree>
    <p:extLst>
      <p:ext uri="{BB962C8B-B14F-4D97-AF65-F5344CB8AC3E}">
        <p14:creationId xmlns:p14="http://schemas.microsoft.com/office/powerpoint/2010/main" val="408996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F642CEC-4EA5-2B31-B03B-55C1A6E89F6F}"/>
              </a:ext>
            </a:extLst>
          </p:cNvPr>
          <p:cNvPicPr>
            <a:picLocks noChangeAspect="1"/>
          </p:cNvPicPr>
          <p:nvPr/>
        </p:nvPicPr>
        <p:blipFill>
          <a:blip r:embed="rId3"/>
          <a:stretch>
            <a:fillRect/>
          </a:stretch>
        </p:blipFill>
        <p:spPr>
          <a:xfrm>
            <a:off x="381000" y="228600"/>
            <a:ext cx="8305800" cy="2367480"/>
          </a:xfrm>
          <a:prstGeom prst="rect">
            <a:avLst/>
          </a:prstGeom>
        </p:spPr>
      </p:pic>
      <p:pic>
        <p:nvPicPr>
          <p:cNvPr id="3" name="Picture 2">
            <a:extLst>
              <a:ext uri="{FF2B5EF4-FFF2-40B4-BE49-F238E27FC236}">
                <a16:creationId xmlns="" xmlns:a16="http://schemas.microsoft.com/office/drawing/2014/main" id="{3997E332-D63F-2E0C-2B14-7CFF1ECA3281}"/>
              </a:ext>
            </a:extLst>
          </p:cNvPr>
          <p:cNvPicPr>
            <a:picLocks noChangeAspect="1"/>
          </p:cNvPicPr>
          <p:nvPr/>
        </p:nvPicPr>
        <p:blipFill>
          <a:blip r:embed="rId4"/>
          <a:stretch>
            <a:fillRect/>
          </a:stretch>
        </p:blipFill>
        <p:spPr>
          <a:xfrm>
            <a:off x="228600" y="2596080"/>
            <a:ext cx="2971800" cy="2244477"/>
          </a:xfrm>
          <a:prstGeom prst="rect">
            <a:avLst/>
          </a:prstGeom>
        </p:spPr>
      </p:pic>
      <p:pic>
        <p:nvPicPr>
          <p:cNvPr id="4" name="Picture 3">
            <a:extLst>
              <a:ext uri="{FF2B5EF4-FFF2-40B4-BE49-F238E27FC236}">
                <a16:creationId xmlns="" xmlns:a16="http://schemas.microsoft.com/office/drawing/2014/main" id="{C6CBD839-A427-0639-2CD3-0355CD903AB2}"/>
              </a:ext>
            </a:extLst>
          </p:cNvPr>
          <p:cNvPicPr>
            <a:picLocks noChangeAspect="1"/>
          </p:cNvPicPr>
          <p:nvPr/>
        </p:nvPicPr>
        <p:blipFill rotWithShape="1">
          <a:blip r:embed="rId5"/>
          <a:srcRect r="26057"/>
          <a:stretch/>
        </p:blipFill>
        <p:spPr>
          <a:xfrm>
            <a:off x="3212123" y="2596080"/>
            <a:ext cx="2722851" cy="2244476"/>
          </a:xfrm>
          <a:prstGeom prst="rect">
            <a:avLst/>
          </a:prstGeom>
        </p:spPr>
      </p:pic>
      <p:pic>
        <p:nvPicPr>
          <p:cNvPr id="5" name="Picture 4">
            <a:extLst>
              <a:ext uri="{FF2B5EF4-FFF2-40B4-BE49-F238E27FC236}">
                <a16:creationId xmlns="" xmlns:a16="http://schemas.microsoft.com/office/drawing/2014/main" id="{F945B080-ED3E-4F16-25D3-1F9B317A1B3A}"/>
              </a:ext>
            </a:extLst>
          </p:cNvPr>
          <p:cNvPicPr>
            <a:picLocks noChangeAspect="1"/>
          </p:cNvPicPr>
          <p:nvPr/>
        </p:nvPicPr>
        <p:blipFill>
          <a:blip r:embed="rId6"/>
          <a:stretch>
            <a:fillRect/>
          </a:stretch>
        </p:blipFill>
        <p:spPr>
          <a:xfrm>
            <a:off x="5934974" y="2626272"/>
            <a:ext cx="2690610" cy="2244476"/>
          </a:xfrm>
          <a:prstGeom prst="rect">
            <a:avLst/>
          </a:prstGeom>
        </p:spPr>
      </p:pic>
      <p:sp>
        <p:nvSpPr>
          <p:cNvPr id="6" name="Rectangle 5"/>
          <p:cNvSpPr/>
          <p:nvPr/>
        </p:nvSpPr>
        <p:spPr>
          <a:xfrm>
            <a:off x="205817" y="4895999"/>
            <a:ext cx="4572000" cy="646331"/>
          </a:xfrm>
          <a:prstGeom prst="rect">
            <a:avLst/>
          </a:prstGeom>
        </p:spPr>
        <p:txBody>
          <a:bodyPr>
            <a:spAutoFit/>
          </a:bodyPr>
          <a:lstStyle/>
          <a:p>
            <a:r>
              <a:rPr lang="en-US" dirty="0"/>
              <a:t>Final Procedure</a:t>
            </a:r>
            <a:r>
              <a:rPr lang="en-US" dirty="0" smtClean="0"/>
              <a:t>:</a:t>
            </a:r>
            <a:r>
              <a:rPr lang="en-US" dirty="0"/>
              <a:t/>
            </a:r>
            <a:br>
              <a:rPr lang="en-US" dirty="0"/>
            </a:br>
            <a:r>
              <a:rPr lang="en-US" dirty="0"/>
              <a:t>1. Saving the model</a:t>
            </a:r>
            <a:endParaRPr lang="en-US" dirty="0"/>
          </a:p>
        </p:txBody>
      </p:sp>
      <p:pic>
        <p:nvPicPr>
          <p:cNvPr id="7" name="Picture 6">
            <a:extLst>
              <a:ext uri="{FF2B5EF4-FFF2-40B4-BE49-F238E27FC236}">
                <a16:creationId xmlns="" xmlns:a16="http://schemas.microsoft.com/office/drawing/2014/main" id="{6E9A44D4-AC9E-0DFD-8EE0-52B0F1664A48}"/>
              </a:ext>
            </a:extLst>
          </p:cNvPr>
          <p:cNvPicPr>
            <a:picLocks noChangeAspect="1"/>
          </p:cNvPicPr>
          <p:nvPr/>
        </p:nvPicPr>
        <p:blipFill>
          <a:blip r:embed="rId7"/>
          <a:stretch>
            <a:fillRect/>
          </a:stretch>
        </p:blipFill>
        <p:spPr>
          <a:xfrm>
            <a:off x="274358" y="5542330"/>
            <a:ext cx="5875529" cy="805841"/>
          </a:xfrm>
          <a:prstGeom prst="rect">
            <a:avLst/>
          </a:prstGeom>
        </p:spPr>
      </p:pic>
    </p:spTree>
    <p:extLst>
      <p:ext uri="{BB962C8B-B14F-4D97-AF65-F5344CB8AC3E}">
        <p14:creationId xmlns:p14="http://schemas.microsoft.com/office/powerpoint/2010/main" val="303520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8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35634" y="196970"/>
            <a:ext cx="8686800" cy="769441"/>
          </a:xfrm>
          <a:prstGeom prst="rect">
            <a:avLst/>
          </a:prstGeom>
        </p:spPr>
        <p:txBody>
          <a:bodyPr wrap="square">
            <a:spAutoFit/>
          </a:bodyPr>
          <a:lstStyle/>
          <a:p>
            <a:pPr marL="571500" indent="-571500">
              <a:buFont typeface="Wingdings" panose="05000000000000000000" pitchFamily="2" charset="2"/>
              <a:buChar char="Ø"/>
            </a:pPr>
            <a:r>
              <a:rPr lang="en-US" sz="4400" b="1" dirty="0" smtClean="0">
                <a:latin typeface="Bahnschrift SemiBold" panose="020B0502040204020203" pitchFamily="34" charset="0"/>
                <a:ea typeface="Arial Regular" pitchFamily="34" charset="-122"/>
                <a:cs typeface="Arial Black" panose="020B0604020202020204" pitchFamily="34" charset="0"/>
              </a:rPr>
              <a:t>AGENDA</a:t>
            </a:r>
            <a:endParaRPr lang="en-US" sz="4400" dirty="0">
              <a:latin typeface="Bahnschrift SemiBold" panose="020B0502040204020203" pitchFamily="34" charset="0"/>
            </a:endParaRPr>
          </a:p>
        </p:txBody>
      </p:sp>
      <p:sp>
        <p:nvSpPr>
          <p:cNvPr id="3" name="Rectangle 2"/>
          <p:cNvSpPr/>
          <p:nvPr/>
        </p:nvSpPr>
        <p:spPr>
          <a:xfrm>
            <a:off x="480205" y="1143000"/>
            <a:ext cx="8691112" cy="4154984"/>
          </a:xfrm>
          <a:prstGeom prst="rect">
            <a:avLst/>
          </a:prstGeom>
        </p:spPr>
        <p:txBody>
          <a:bodyPr wrap="square">
            <a:spAutoFit/>
          </a:bodyPr>
          <a:lstStyle/>
          <a:p>
            <a:pPr marL="342900" indent="-342900">
              <a:buFont typeface="Wingdings" panose="05000000000000000000" pitchFamily="2" charset="2"/>
              <a:buChar char="§"/>
            </a:pPr>
            <a:r>
              <a:rPr lang="en-US" sz="2400" dirty="0" smtClean="0">
                <a:latin typeface="Bahnschrift SemiBold" panose="020B0502040204020203" pitchFamily="34" charset="0"/>
              </a:rPr>
              <a:t>Introduction​</a:t>
            </a:r>
          </a:p>
          <a:p>
            <a:pPr marL="342900" indent="-342900">
              <a:buFont typeface="Wingdings" panose="05000000000000000000" pitchFamily="2" charset="2"/>
              <a:buChar char="§"/>
            </a:pPr>
            <a:r>
              <a:rPr lang="en-US" sz="2400" dirty="0" smtClean="0">
                <a:latin typeface="Bahnschrift SemiBold" panose="020B0502040204020203" pitchFamily="34" charset="0"/>
              </a:rPr>
              <a:t>Problem Statement</a:t>
            </a:r>
          </a:p>
          <a:p>
            <a:pPr marL="342900" indent="-342900">
              <a:buFont typeface="Wingdings" panose="05000000000000000000" pitchFamily="2" charset="2"/>
              <a:buChar char="§"/>
            </a:pPr>
            <a:r>
              <a:rPr lang="en-US" sz="2400" dirty="0" smtClean="0">
                <a:latin typeface="Bahnschrift SemiBold" panose="020B0502040204020203" pitchFamily="34" charset="0"/>
              </a:rPr>
              <a:t>Business Goal</a:t>
            </a:r>
          </a:p>
          <a:p>
            <a:pPr marL="342900" indent="-342900">
              <a:buFont typeface="Wingdings" panose="05000000000000000000" pitchFamily="2" charset="2"/>
              <a:buChar char="§"/>
            </a:pPr>
            <a:r>
              <a:rPr lang="en-US" sz="2400" dirty="0" smtClean="0">
                <a:latin typeface="Bahnschrift SemiBold" panose="020B0502040204020203" pitchFamily="34" charset="0"/>
              </a:rPr>
              <a:t>Technical Requirement</a:t>
            </a:r>
          </a:p>
          <a:p>
            <a:pPr marL="342900" indent="-342900">
              <a:buFont typeface="Wingdings" panose="05000000000000000000" pitchFamily="2" charset="2"/>
              <a:buChar char="§"/>
            </a:pPr>
            <a:r>
              <a:rPr lang="en-US" sz="2400" dirty="0" smtClean="0">
                <a:latin typeface="Bahnschrift SemiBold" panose="020B0502040204020203" pitchFamily="34" charset="0"/>
              </a:rPr>
              <a:t>Exploratory Data Analysis (EDA)</a:t>
            </a:r>
          </a:p>
          <a:p>
            <a:pPr marL="342900" indent="-342900">
              <a:buFont typeface="Wingdings" panose="05000000000000000000" pitchFamily="2" charset="2"/>
              <a:buChar char="§"/>
            </a:pPr>
            <a:r>
              <a:rPr lang="en-US" sz="2400" dirty="0" smtClean="0">
                <a:latin typeface="Bahnschrift SemiBold" panose="020B0502040204020203" pitchFamily="34" charset="0"/>
              </a:rPr>
              <a:t>Data Description </a:t>
            </a:r>
          </a:p>
          <a:p>
            <a:pPr marL="342900" indent="-342900">
              <a:buFont typeface="Wingdings" panose="05000000000000000000" pitchFamily="2" charset="2"/>
              <a:buChar char="§"/>
            </a:pPr>
            <a:r>
              <a:rPr lang="en-US" sz="2400" dirty="0" smtClean="0">
                <a:latin typeface="Bahnschrift SemiBold" panose="020B0502040204020203" pitchFamily="34" charset="0"/>
              </a:rPr>
              <a:t>Visualization </a:t>
            </a:r>
          </a:p>
          <a:p>
            <a:pPr marL="342900" indent="-342900">
              <a:buFont typeface="Wingdings" panose="05000000000000000000" pitchFamily="2" charset="2"/>
              <a:buChar char="§"/>
            </a:pPr>
            <a:r>
              <a:rPr lang="en-US" sz="2400" dirty="0" smtClean="0">
                <a:latin typeface="Bahnschrift SemiBold" panose="020B0502040204020203" pitchFamily="34" charset="0"/>
              </a:rPr>
              <a:t>Data Pre-Processing</a:t>
            </a:r>
          </a:p>
          <a:p>
            <a:pPr marL="342900" indent="-342900">
              <a:buFont typeface="Wingdings" panose="05000000000000000000" pitchFamily="2" charset="2"/>
              <a:buChar char="§"/>
            </a:pPr>
            <a:r>
              <a:rPr lang="en-US" sz="2400" dirty="0" smtClean="0">
                <a:latin typeface="Bahnschrift SemiBold" panose="020B0502040204020203" pitchFamily="34" charset="0"/>
              </a:rPr>
              <a:t>Build Model </a:t>
            </a:r>
          </a:p>
          <a:p>
            <a:pPr marL="342900" indent="-342900">
              <a:buFont typeface="Wingdings" panose="05000000000000000000" pitchFamily="2" charset="2"/>
              <a:buChar char="§"/>
            </a:pPr>
            <a:r>
              <a:rPr lang="en-US" sz="2400" dirty="0" smtClean="0">
                <a:latin typeface="Bahnschrift SemiBold" panose="020B0502040204020203" pitchFamily="34" charset="0"/>
              </a:rPr>
              <a:t>Saved Best Model</a:t>
            </a:r>
          </a:p>
          <a:p>
            <a:pPr marL="342900" indent="-342900">
              <a:buFont typeface="Wingdings" panose="05000000000000000000" pitchFamily="2" charset="2"/>
              <a:buChar char="§"/>
            </a:pPr>
            <a:r>
              <a:rPr lang="en-US" sz="2400" dirty="0" smtClean="0">
                <a:latin typeface="Bahnschrift SemiBold" panose="020B0502040204020203" pitchFamily="34" charset="0"/>
              </a:rPr>
              <a:t>Summary​</a:t>
            </a:r>
            <a:endParaRPr lang="en-US" sz="2400" dirty="0">
              <a:latin typeface="Bahnschrift SemiBold" panose="020B0502040204020203" pitchFamily="34" charset="0"/>
            </a:endParaRPr>
          </a:p>
        </p:txBody>
      </p:sp>
    </p:spTree>
    <p:extLst>
      <p:ext uri="{BB962C8B-B14F-4D97-AF65-F5344CB8AC3E}">
        <p14:creationId xmlns:p14="http://schemas.microsoft.com/office/powerpoint/2010/main" val="365633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533400" y="177224"/>
            <a:ext cx="8610600" cy="584775"/>
          </a:xfrm>
          <a:prstGeom prst="rect">
            <a:avLst/>
          </a:prstGeom>
        </p:spPr>
        <p:txBody>
          <a:bodyPr wrap="square">
            <a:spAutoFit/>
          </a:bodyPr>
          <a:lstStyle/>
          <a:p>
            <a:pPr marL="457200" indent="-457200">
              <a:buFont typeface="Arial" panose="020B0604020202020204" pitchFamily="34" charset="0"/>
              <a:buChar char="•"/>
            </a:pPr>
            <a:r>
              <a:rPr lang="en-US" sz="3200" dirty="0" smtClean="0">
                <a:latin typeface="Bahnschrift SemiBold" panose="020B0502040204020203" pitchFamily="34" charset="0"/>
              </a:rPr>
              <a:t>INTRODUCTION</a:t>
            </a:r>
            <a:endParaRPr lang="en-US" sz="3200" dirty="0">
              <a:latin typeface="Bahnschrift SemiBold" panose="020B0502040204020203" pitchFamily="34" charset="0"/>
            </a:endParaRPr>
          </a:p>
        </p:txBody>
      </p:sp>
      <p:sp>
        <p:nvSpPr>
          <p:cNvPr id="3" name="Rectangle 2"/>
          <p:cNvSpPr/>
          <p:nvPr/>
        </p:nvSpPr>
        <p:spPr>
          <a:xfrm>
            <a:off x="0" y="762000"/>
            <a:ext cx="8990162" cy="5218032"/>
          </a:xfrm>
          <a:prstGeom prst="rect">
            <a:avLst/>
          </a:prstGeom>
        </p:spPr>
        <p:txBody>
          <a:bodyPr wrap="square">
            <a:spAutoFit/>
          </a:bodyPr>
          <a:lstStyle/>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The SMS Spam Collection is a set of SMS tagged messages that have been collected for SMS Spam research. It contains one set of SMS messages in English of 5,574 messages, tagged according being ham (legitimate) or spam.</a:t>
            </a:r>
          </a:p>
          <a:p>
            <a:pPr marL="457200" algn="just">
              <a:lnSpc>
                <a:spcPct val="107000"/>
              </a:lnSpc>
              <a:spcAft>
                <a:spcPts val="800"/>
              </a:spcAft>
            </a:pPr>
            <a:endPar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endParaRPr>
          </a:p>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Spam Detector is used to detect unwanted, malicious and virus infected texts and helps to separate them from the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nonspam</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texts. It uses a binary type of classification containing the labels such as ‘ham’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nonspam</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and spam. Application of this can be seen in Google Mail (GMAIL) where it segregates the spam emails in order to prevent them from getting into the user’s inbox.</a:t>
            </a:r>
          </a:p>
          <a:p>
            <a:pPr marL="457200" algn="just">
              <a:lnSpc>
                <a:spcPct val="107000"/>
              </a:lnSpc>
              <a:spcAft>
                <a:spcPts val="800"/>
              </a:spcAft>
            </a:pPr>
            <a:endPar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endParaRPr>
          </a:p>
          <a:p>
            <a:pPr marL="457200" algn="just">
              <a:lnSpc>
                <a:spcPct val="107000"/>
              </a:lnSpc>
              <a:spcAft>
                <a:spcPts val="800"/>
              </a:spcAft>
            </a:pP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A collection of 5573 rows SMS spam messages was manually extracted from the </a:t>
            </a:r>
            <a:r>
              <a:rPr lang="en-US" dirty="0" err="1">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Grumbletext</a:t>
            </a:r>
            <a:r>
              <a:rPr lang="en-US" dirty="0">
                <a:solidFill>
                  <a:srgbClr val="000000"/>
                </a:solidFill>
                <a:latin typeface="Bahnschrift SemiBold" panose="020B0502040204020203" pitchFamily="34" charset="0"/>
                <a:ea typeface="Times New Roman" panose="02020603050405020304" pitchFamily="18" charset="0"/>
                <a:cs typeface="Calibri" panose="020F0502020204030204" pitchFamily="34" charset="0"/>
              </a:rPr>
              <a:t> Web site. This is a UK forum in which cell phone users make public claims about SMS spam messages, most of them without reporting the very spam message received. The identification of the text of spam messages in the claims is a very hard and time-consuming task, and it involved carefully scanning hundreds of web pages.</a:t>
            </a:r>
            <a:endParaRPr lang="en-IN" dirty="0">
              <a:latin typeface="Bahnschrift SemiBol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88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0" y="381000"/>
            <a:ext cx="1787669" cy="369332"/>
          </a:xfrm>
          <a:prstGeom prst="rect">
            <a:avLst/>
          </a:prstGeom>
        </p:spPr>
        <p:txBody>
          <a:bodyPr wrap="none">
            <a:spAutoFit/>
          </a:bodyPr>
          <a:lstStyle/>
          <a:p>
            <a:r>
              <a:rPr lang="en-US" b="1" i="0" dirty="0" smtClean="0">
                <a:effectLst/>
                <a:latin typeface="Helvetica Neue"/>
              </a:rPr>
              <a:t>Business Goal</a:t>
            </a:r>
            <a:endParaRPr lang="en-US" dirty="0"/>
          </a:p>
        </p:txBody>
      </p:sp>
      <p:sp>
        <p:nvSpPr>
          <p:cNvPr id="3" name="Rectangle 2"/>
          <p:cNvSpPr/>
          <p:nvPr/>
        </p:nvSpPr>
        <p:spPr>
          <a:xfrm>
            <a:off x="609600" y="914400"/>
            <a:ext cx="8458200" cy="2031325"/>
          </a:xfrm>
          <a:prstGeom prst="rect">
            <a:avLst/>
          </a:prstGeom>
        </p:spPr>
        <p:txBody>
          <a:bodyPr wrap="square">
            <a:spAutoFit/>
          </a:bodyPr>
          <a:lstStyle/>
          <a:p>
            <a:pPr algn="just"/>
            <a:r>
              <a:rPr lang="en-US" b="0" i="0" dirty="0" smtClean="0">
                <a:solidFill>
                  <a:schemeClr val="tx1"/>
                </a:solidFill>
                <a:effectLst/>
                <a:latin typeface="-apple-system"/>
              </a:rPr>
              <a:t>A subset of 3,375 SMS randomly chosen ham messages of the NUS SMS Corpus (NSC), which is a dataset of about 10,000 legitimate messages collected for research at the Department of Computer Science at the National University of Singapore. The messages largely originate from Singaporeans and mostly from students attending the University. These messages were collected from volunteers who were made aware that their contributions were going to be made publicly available.</a:t>
            </a:r>
            <a:endParaRPr lang="en-US" b="0" i="0" dirty="0">
              <a:solidFill>
                <a:schemeClr val="tx1"/>
              </a:solidFill>
              <a:effectLst/>
              <a:latin typeface="-apple-system"/>
            </a:endParaRPr>
          </a:p>
        </p:txBody>
      </p:sp>
      <p:sp>
        <p:nvSpPr>
          <p:cNvPr id="4" name="Rectangle 3"/>
          <p:cNvSpPr/>
          <p:nvPr/>
        </p:nvSpPr>
        <p:spPr>
          <a:xfrm>
            <a:off x="838200" y="2939534"/>
            <a:ext cx="2834943" cy="369332"/>
          </a:xfrm>
          <a:prstGeom prst="rect">
            <a:avLst/>
          </a:prstGeom>
        </p:spPr>
        <p:txBody>
          <a:bodyPr wrap="none">
            <a:spAutoFit/>
          </a:bodyPr>
          <a:lstStyle/>
          <a:p>
            <a:r>
              <a:rPr lang="en-US" b="1" i="0" dirty="0" smtClean="0">
                <a:effectLst/>
                <a:latin typeface="Helvetica Neue"/>
              </a:rPr>
              <a:t>Technical Requirements</a:t>
            </a:r>
            <a:endParaRPr lang="en-US" dirty="0"/>
          </a:p>
        </p:txBody>
      </p:sp>
      <p:sp>
        <p:nvSpPr>
          <p:cNvPr id="5" name="Rectangle 4"/>
          <p:cNvSpPr/>
          <p:nvPr/>
        </p:nvSpPr>
        <p:spPr>
          <a:xfrm>
            <a:off x="641230" y="3308866"/>
            <a:ext cx="7023340" cy="3416320"/>
          </a:xfrm>
          <a:prstGeom prst="rect">
            <a:avLst/>
          </a:prstGeom>
        </p:spPr>
        <p:txBody>
          <a:bodyPr wrap="square">
            <a:spAutoFit/>
          </a:bodyPr>
          <a:lstStyle/>
          <a:p>
            <a:pPr algn="just"/>
            <a:r>
              <a:rPr lang="en-US" b="0" i="0" dirty="0" smtClean="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b="0" i="0" dirty="0" smtClean="0">
              <a:effectLst/>
              <a:latin typeface="-apple-system"/>
            </a:endParaRPr>
          </a:p>
          <a:p>
            <a:pPr algn="just"/>
            <a:r>
              <a:rPr lang="en-US" b="0" i="0" dirty="0" smtClean="0">
                <a:effectLst/>
                <a:latin typeface="-apple-system"/>
              </a:rPr>
              <a:t>Follow the complete life cycle of data science. Include all the steps like:</a:t>
            </a:r>
          </a:p>
          <a:p>
            <a:pPr algn="just"/>
            <a:r>
              <a:rPr lang="en-US" b="0" i="0" dirty="0" smtClean="0">
                <a:effectLst/>
                <a:latin typeface="-apple-system"/>
              </a:rPr>
              <a:t>    1. Data Cleaning</a:t>
            </a:r>
          </a:p>
          <a:p>
            <a:pPr algn="just"/>
            <a:r>
              <a:rPr lang="en-US" b="0" i="0" dirty="0" smtClean="0">
                <a:effectLst/>
                <a:latin typeface="-apple-system"/>
              </a:rPr>
              <a:t>    2. Exploratory Data Analysis</a:t>
            </a:r>
          </a:p>
          <a:p>
            <a:pPr algn="just"/>
            <a:r>
              <a:rPr lang="en-US" b="0" i="0" dirty="0" smtClean="0">
                <a:effectLst/>
                <a:latin typeface="-apple-system"/>
              </a:rPr>
              <a:t>    3. Data Preprocessing</a:t>
            </a:r>
          </a:p>
          <a:p>
            <a:pPr algn="just"/>
            <a:r>
              <a:rPr lang="en-US" b="0" i="0" dirty="0" smtClean="0">
                <a:effectLst/>
                <a:latin typeface="-apple-system"/>
              </a:rPr>
              <a:t>    4. Model Building</a:t>
            </a:r>
          </a:p>
          <a:p>
            <a:pPr algn="just"/>
            <a:r>
              <a:rPr lang="en-US" b="0" i="0" dirty="0" smtClean="0">
                <a:effectLst/>
                <a:latin typeface="-apple-system"/>
              </a:rPr>
              <a:t>    5. Model Evaluation</a:t>
            </a:r>
          </a:p>
          <a:p>
            <a:pPr algn="just"/>
            <a:r>
              <a:rPr lang="en-US" b="0" i="0" dirty="0" smtClean="0">
                <a:effectLst/>
                <a:latin typeface="-apple-system"/>
              </a:rPr>
              <a:t>    6. Selecting the best mode</a:t>
            </a:r>
            <a:endParaRPr lang="en-US" b="0" i="0" dirty="0">
              <a:effectLst/>
              <a:latin typeface="-apple-system"/>
            </a:endParaRPr>
          </a:p>
        </p:txBody>
      </p:sp>
    </p:spTree>
    <p:extLst>
      <p:ext uri="{BB962C8B-B14F-4D97-AF65-F5344CB8AC3E}">
        <p14:creationId xmlns:p14="http://schemas.microsoft.com/office/powerpoint/2010/main" val="338918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81000" y="304800"/>
            <a:ext cx="3131819" cy="369332"/>
          </a:xfrm>
          <a:prstGeom prst="rect">
            <a:avLst/>
          </a:prstGeom>
        </p:spPr>
        <p:txBody>
          <a:bodyPr wrap="none">
            <a:spAutoFit/>
          </a:bodyPr>
          <a:lstStyle/>
          <a:p>
            <a:r>
              <a:rPr lang="en-IN" dirty="0" smtClean="0"/>
              <a:t>Exploratory Data Analysis (EDA)</a:t>
            </a:r>
            <a:endParaRPr lang="en-US" dirty="0"/>
          </a:p>
        </p:txBody>
      </p:sp>
      <p:sp>
        <p:nvSpPr>
          <p:cNvPr id="3" name="Rectangle 2"/>
          <p:cNvSpPr/>
          <p:nvPr/>
        </p:nvSpPr>
        <p:spPr>
          <a:xfrm>
            <a:off x="381000" y="704672"/>
            <a:ext cx="4572000" cy="3139321"/>
          </a:xfrm>
          <a:prstGeom prst="rect">
            <a:avLst/>
          </a:prstGeom>
        </p:spPr>
        <p:txBody>
          <a:bodyPr>
            <a:spAutoFit/>
          </a:bodyPr>
          <a:lstStyle/>
          <a:p>
            <a:pPr marL="285750" indent="-285750">
              <a:buFont typeface="Arial" panose="020B0604020202020204" pitchFamily="34" charset="0"/>
              <a:buChar char="•"/>
            </a:pPr>
            <a:r>
              <a:rPr lang="en-US" i="0" dirty="0" smtClean="0">
                <a:solidFill>
                  <a:srgbClr val="000000"/>
                </a:solidFill>
                <a:effectLst/>
                <a:latin typeface="Helvetica Neue"/>
              </a:rPr>
              <a:t>Checked Top 5 rows of dataset</a:t>
            </a:r>
          </a:p>
          <a:p>
            <a:pPr marL="285750" indent="-285750">
              <a:buFont typeface="Arial" panose="020B0604020202020204" pitchFamily="34" charset="0"/>
              <a:buChar char="•"/>
            </a:pPr>
            <a:r>
              <a:rPr lang="en-US" dirty="0" smtClean="0">
                <a:solidFill>
                  <a:srgbClr val="000000"/>
                </a:solidFill>
                <a:latin typeface="Helvetica Neue"/>
              </a:rPr>
              <a:t>Checked </a:t>
            </a:r>
            <a:r>
              <a:rPr lang="en-US" i="0" dirty="0" smtClean="0">
                <a:solidFill>
                  <a:srgbClr val="000000"/>
                </a:solidFill>
                <a:effectLst/>
                <a:latin typeface="Helvetica Neue"/>
              </a:rPr>
              <a:t>Total Numbers of Rows and Column</a:t>
            </a:r>
          </a:p>
          <a:p>
            <a:pPr marL="285750" indent="-285750">
              <a:buFont typeface="Arial" panose="020B0604020202020204" pitchFamily="34" charset="0"/>
              <a:buChar char="•"/>
            </a:pPr>
            <a:r>
              <a:rPr lang="en-US" i="0" dirty="0" smtClean="0">
                <a:solidFill>
                  <a:srgbClr val="000000"/>
                </a:solidFill>
                <a:effectLst/>
                <a:latin typeface="Helvetica Neue"/>
              </a:rPr>
              <a:t>Checked</a:t>
            </a:r>
            <a:r>
              <a:rPr lang="en-IN" i="0" dirty="0" smtClean="0">
                <a:solidFill>
                  <a:srgbClr val="000000"/>
                </a:solidFill>
                <a:effectLst/>
                <a:latin typeface="Helvetica Neue"/>
              </a:rPr>
              <a:t> All Column Name </a:t>
            </a:r>
          </a:p>
          <a:p>
            <a:pPr marL="285750" indent="-285750">
              <a:buFont typeface="Arial" panose="020B0604020202020204" pitchFamily="34" charset="0"/>
              <a:buChar char="•"/>
            </a:pPr>
            <a:r>
              <a:rPr lang="en-US" i="0" dirty="0" smtClean="0">
                <a:solidFill>
                  <a:srgbClr val="000000"/>
                </a:solidFill>
                <a:effectLst/>
                <a:latin typeface="Helvetica Neue"/>
              </a:rPr>
              <a:t>Checked Data Type of All Data </a:t>
            </a:r>
          </a:p>
          <a:p>
            <a:pPr marL="285750" indent="-285750">
              <a:buFont typeface="Arial" panose="020B0604020202020204" pitchFamily="34" charset="0"/>
              <a:buChar char="•"/>
            </a:pPr>
            <a:r>
              <a:rPr lang="en-US" i="0" dirty="0" smtClean="0">
                <a:solidFill>
                  <a:srgbClr val="000000"/>
                </a:solidFill>
                <a:effectLst/>
                <a:latin typeface="Helvetica Neue"/>
              </a:rPr>
              <a:t>Checked</a:t>
            </a:r>
            <a:r>
              <a:rPr lang="en-IN" i="0" dirty="0" smtClean="0">
                <a:solidFill>
                  <a:srgbClr val="000000"/>
                </a:solidFill>
                <a:effectLst/>
                <a:latin typeface="Helvetica Neue"/>
              </a:rPr>
              <a:t> for Null Values</a:t>
            </a:r>
            <a:r>
              <a:rPr lang="en-US" i="0" dirty="0" smtClean="0">
                <a:solidFill>
                  <a:srgbClr val="000000"/>
                </a:solidFill>
                <a:effectLst/>
                <a:latin typeface="Helvetica Neue"/>
              </a:rPr>
              <a:t> of both dataset</a:t>
            </a:r>
          </a:p>
          <a:p>
            <a:pPr marL="285750" indent="-285750">
              <a:buFont typeface="Arial" panose="020B0604020202020204" pitchFamily="34" charset="0"/>
              <a:buChar char="•"/>
            </a:pPr>
            <a:r>
              <a:rPr lang="en-US" i="0" dirty="0" smtClean="0">
                <a:solidFill>
                  <a:srgbClr val="000000"/>
                </a:solidFill>
                <a:effectLst/>
                <a:latin typeface="Helvetica Neue"/>
              </a:rPr>
              <a:t>Checked total number of unique value</a:t>
            </a:r>
            <a:endParaRPr lang="en-IN" i="0" dirty="0" smtClean="0">
              <a:solidFill>
                <a:srgbClr val="000000"/>
              </a:solidFill>
              <a:effectLst/>
              <a:latin typeface="Helvetica Neue"/>
            </a:endParaRPr>
          </a:p>
          <a:p>
            <a:pPr marL="285750" indent="-285750">
              <a:buFont typeface="Arial" panose="020B0604020202020204" pitchFamily="34" charset="0"/>
              <a:buChar char="•"/>
            </a:pPr>
            <a:r>
              <a:rPr lang="en-IN" i="0" dirty="0" smtClean="0">
                <a:solidFill>
                  <a:srgbClr val="000000"/>
                </a:solidFill>
                <a:effectLst/>
                <a:latin typeface="Helvetica Neue"/>
              </a:rPr>
              <a:t>Checked Information about Data</a:t>
            </a:r>
            <a:r>
              <a:rPr lang="en-US" i="0" dirty="0" smtClean="0">
                <a:solidFill>
                  <a:srgbClr val="000000"/>
                </a:solidFill>
                <a:effectLst/>
                <a:latin typeface="Helvetica Neue"/>
              </a:rPr>
              <a:t> </a:t>
            </a:r>
          </a:p>
          <a:p>
            <a:pPr marL="285750" indent="-285750">
              <a:buFont typeface="Arial" panose="020B0604020202020204" pitchFamily="34" charset="0"/>
              <a:buChar char="•"/>
            </a:pPr>
            <a:r>
              <a:rPr lang="en-US" dirty="0" smtClean="0">
                <a:solidFill>
                  <a:srgbClr val="000000"/>
                </a:solidFill>
                <a:latin typeface="Helvetica Neue"/>
              </a:rPr>
              <a:t>Dropped irrelevant features</a:t>
            </a:r>
          </a:p>
          <a:p>
            <a:pPr marL="285750" indent="-285750">
              <a:buFont typeface="Arial" panose="020B0604020202020204" pitchFamily="34" charset="0"/>
              <a:buChar char="•"/>
            </a:pPr>
            <a:r>
              <a:rPr lang="en-US" dirty="0" smtClean="0">
                <a:solidFill>
                  <a:srgbClr val="000000"/>
                </a:solidFill>
                <a:latin typeface="Helvetica Neue"/>
              </a:rPr>
              <a:t>Handled NULL values</a:t>
            </a:r>
          </a:p>
          <a:p>
            <a:pPr marL="285750" indent="-285750">
              <a:buFont typeface="Arial" panose="020B0604020202020204" pitchFamily="34" charset="0"/>
              <a:buChar char="•"/>
            </a:pPr>
            <a:r>
              <a:rPr lang="en-US" dirty="0" smtClean="0">
                <a:solidFill>
                  <a:srgbClr val="000000"/>
                </a:solidFill>
                <a:latin typeface="Helvetica Neue"/>
              </a:rPr>
              <a:t>Handled duplicate values</a:t>
            </a:r>
            <a:endParaRPr lang="en-US" dirty="0">
              <a:solidFill>
                <a:srgbClr val="000000"/>
              </a:solidFill>
              <a:latin typeface="Helvetica Neue"/>
            </a:endParaRPr>
          </a:p>
        </p:txBody>
      </p:sp>
      <p:sp>
        <p:nvSpPr>
          <p:cNvPr id="4" name="Rectangle 3"/>
          <p:cNvSpPr/>
          <p:nvPr/>
        </p:nvSpPr>
        <p:spPr>
          <a:xfrm>
            <a:off x="457200" y="3843993"/>
            <a:ext cx="2831929" cy="369332"/>
          </a:xfrm>
          <a:prstGeom prst="rect">
            <a:avLst/>
          </a:prstGeom>
        </p:spPr>
        <p:txBody>
          <a:bodyPr wrap="none">
            <a:spAutoFit/>
          </a:bodyPr>
          <a:lstStyle/>
          <a:p>
            <a:r>
              <a:rPr lang="en-US" dirty="0" smtClean="0"/>
              <a:t>Data Description of Data-set</a:t>
            </a:r>
            <a:endParaRPr lang="en-US" dirty="0"/>
          </a:p>
        </p:txBody>
      </p:sp>
      <p:sp>
        <p:nvSpPr>
          <p:cNvPr id="5" name="Rectangle 4"/>
          <p:cNvSpPr/>
          <p:nvPr/>
        </p:nvSpPr>
        <p:spPr>
          <a:xfrm>
            <a:off x="457200" y="4213325"/>
            <a:ext cx="4572000" cy="2031325"/>
          </a:xfrm>
          <a:prstGeom prst="rect">
            <a:avLst/>
          </a:prstGeom>
        </p:spPr>
        <p:txBody>
          <a:bodyPr>
            <a:spAutoFit/>
          </a:bodyPr>
          <a:lstStyle/>
          <a:p>
            <a:pPr marL="342900"/>
            <a:r>
              <a:rPr lang="en-US" dirty="0" smtClean="0"/>
              <a:t>The dataset contains 5572 records (rows) and 5 features (columns). </a:t>
            </a:r>
          </a:p>
          <a:p>
            <a:pPr marL="342900" marR="0" lvl="0" fontAlgn="auto">
              <a:spcBef>
                <a:spcPts val="0"/>
              </a:spcBef>
              <a:spcAft>
                <a:spcPts val="0"/>
              </a:spcAft>
              <a:tabLst/>
              <a:defRPr/>
            </a:pPr>
            <a:endParaRPr lang="en-US" dirty="0"/>
          </a:p>
          <a:p>
            <a:pPr lvl="0">
              <a:defRPr/>
            </a:pPr>
            <a:endParaRPr lang="en-US" dirty="0"/>
          </a:p>
          <a:p>
            <a:pPr lvl="0">
              <a:defRPr/>
            </a:pPr>
            <a:endParaRPr lang="en-US" dirty="0"/>
          </a:p>
          <a:p>
            <a:pPr lvl="0">
              <a:defRPr/>
            </a:pPr>
            <a:endParaRPr lang="en-US" dirty="0"/>
          </a:p>
          <a:p>
            <a:pPr lvl="0">
              <a:defRPr/>
            </a:pPr>
            <a:r>
              <a:rPr lang="en-US" dirty="0"/>
              <a:t>Removed 3 unwanted columns.</a:t>
            </a:r>
          </a:p>
        </p:txBody>
      </p:sp>
      <p:pic>
        <p:nvPicPr>
          <p:cNvPr id="6" name="Picture 5">
            <a:extLst>
              <a:ext uri="{FF2B5EF4-FFF2-40B4-BE49-F238E27FC236}">
                <a16:creationId xmlns="" xmlns:a16="http://schemas.microsoft.com/office/drawing/2014/main" id="{C3897EC2-681D-FF31-6CA8-1665AB98BF6C}"/>
              </a:ext>
            </a:extLst>
          </p:cNvPr>
          <p:cNvPicPr>
            <a:picLocks noChangeAspect="1"/>
          </p:cNvPicPr>
          <p:nvPr/>
        </p:nvPicPr>
        <p:blipFill>
          <a:blip r:embed="rId3"/>
          <a:stretch>
            <a:fillRect/>
          </a:stretch>
        </p:blipFill>
        <p:spPr>
          <a:xfrm>
            <a:off x="5181600" y="2819400"/>
            <a:ext cx="3546920" cy="884294"/>
          </a:xfrm>
          <a:prstGeom prst="rect">
            <a:avLst/>
          </a:prstGeom>
        </p:spPr>
      </p:pic>
      <p:pic>
        <p:nvPicPr>
          <p:cNvPr id="7" name="Picture 6">
            <a:extLst>
              <a:ext uri="{FF2B5EF4-FFF2-40B4-BE49-F238E27FC236}">
                <a16:creationId xmlns="" xmlns:a16="http://schemas.microsoft.com/office/drawing/2014/main" id="{AA8CAB19-570F-1763-C7A1-6F60C7462973}"/>
              </a:ext>
            </a:extLst>
          </p:cNvPr>
          <p:cNvPicPr>
            <a:picLocks noChangeAspect="1"/>
          </p:cNvPicPr>
          <p:nvPr/>
        </p:nvPicPr>
        <p:blipFill>
          <a:blip r:embed="rId4"/>
          <a:stretch>
            <a:fillRect/>
          </a:stretch>
        </p:blipFill>
        <p:spPr>
          <a:xfrm>
            <a:off x="5181600" y="4434807"/>
            <a:ext cx="3546920" cy="1588360"/>
          </a:xfrm>
          <a:prstGeom prst="rect">
            <a:avLst/>
          </a:prstGeom>
        </p:spPr>
      </p:pic>
    </p:spTree>
    <p:extLst>
      <p:ext uri="{BB962C8B-B14F-4D97-AF65-F5344CB8AC3E}">
        <p14:creationId xmlns:p14="http://schemas.microsoft.com/office/powerpoint/2010/main" val="416352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228600"/>
            <a:ext cx="2155398" cy="369332"/>
          </a:xfrm>
          <a:prstGeom prst="rect">
            <a:avLst/>
          </a:prstGeom>
        </p:spPr>
        <p:txBody>
          <a:bodyPr wrap="none">
            <a:spAutoFit/>
          </a:bodyPr>
          <a:lstStyle/>
          <a:p>
            <a:r>
              <a:rPr lang="en-IN" b="1" i="0" dirty="0" smtClean="0">
                <a:effectLst/>
                <a:latin typeface="-apple-system"/>
              </a:rPr>
              <a:t>Data Visualization</a:t>
            </a:r>
            <a:endParaRPr lang="en-US" dirty="0"/>
          </a:p>
        </p:txBody>
      </p:sp>
      <p:pic>
        <p:nvPicPr>
          <p:cNvPr id="3" name="Picture 2">
            <a:extLst>
              <a:ext uri="{FF2B5EF4-FFF2-40B4-BE49-F238E27FC236}">
                <a16:creationId xmlns="" xmlns:a16="http://schemas.microsoft.com/office/drawing/2014/main" id="{4FD20D57-C305-EC73-296E-9037777E8C05}"/>
              </a:ext>
            </a:extLst>
          </p:cNvPr>
          <p:cNvPicPr>
            <a:picLocks noChangeAspect="1"/>
          </p:cNvPicPr>
          <p:nvPr/>
        </p:nvPicPr>
        <p:blipFill>
          <a:blip r:embed="rId3"/>
          <a:stretch>
            <a:fillRect/>
          </a:stretch>
        </p:blipFill>
        <p:spPr>
          <a:xfrm>
            <a:off x="152400" y="597932"/>
            <a:ext cx="4419600" cy="2582272"/>
          </a:xfrm>
          <a:prstGeom prst="rect">
            <a:avLst/>
          </a:prstGeom>
        </p:spPr>
      </p:pic>
      <p:pic>
        <p:nvPicPr>
          <p:cNvPr id="4" name="Picture 3">
            <a:extLst>
              <a:ext uri="{FF2B5EF4-FFF2-40B4-BE49-F238E27FC236}">
                <a16:creationId xmlns="" xmlns:a16="http://schemas.microsoft.com/office/drawing/2014/main" id="{A662AF91-0BB7-A83B-93C0-123B9EFBAD90}"/>
              </a:ext>
            </a:extLst>
          </p:cNvPr>
          <p:cNvPicPr>
            <a:picLocks noChangeAspect="1"/>
          </p:cNvPicPr>
          <p:nvPr/>
        </p:nvPicPr>
        <p:blipFill>
          <a:blip r:embed="rId4"/>
          <a:stretch>
            <a:fillRect/>
          </a:stretch>
        </p:blipFill>
        <p:spPr>
          <a:xfrm>
            <a:off x="4572000" y="597932"/>
            <a:ext cx="4572000" cy="849868"/>
          </a:xfrm>
          <a:prstGeom prst="rect">
            <a:avLst/>
          </a:prstGeom>
        </p:spPr>
      </p:pic>
      <p:pic>
        <p:nvPicPr>
          <p:cNvPr id="5" name="Picture 4">
            <a:extLst>
              <a:ext uri="{FF2B5EF4-FFF2-40B4-BE49-F238E27FC236}">
                <a16:creationId xmlns="" xmlns:a16="http://schemas.microsoft.com/office/drawing/2014/main" id="{966AFCD5-DB94-1717-237D-995B9211FE34}"/>
              </a:ext>
            </a:extLst>
          </p:cNvPr>
          <p:cNvPicPr>
            <a:picLocks noChangeAspect="1"/>
          </p:cNvPicPr>
          <p:nvPr/>
        </p:nvPicPr>
        <p:blipFill>
          <a:blip r:embed="rId5"/>
          <a:stretch>
            <a:fillRect/>
          </a:stretch>
        </p:blipFill>
        <p:spPr>
          <a:xfrm>
            <a:off x="363748" y="3613283"/>
            <a:ext cx="3960266" cy="501518"/>
          </a:xfrm>
          <a:prstGeom prst="rect">
            <a:avLst/>
          </a:prstGeom>
        </p:spPr>
      </p:pic>
      <p:pic>
        <p:nvPicPr>
          <p:cNvPr id="6" name="Picture 5">
            <a:extLst>
              <a:ext uri="{FF2B5EF4-FFF2-40B4-BE49-F238E27FC236}">
                <a16:creationId xmlns="" xmlns:a16="http://schemas.microsoft.com/office/drawing/2014/main" id="{95A85177-4B00-6885-7334-05BC90456277}"/>
              </a:ext>
            </a:extLst>
          </p:cNvPr>
          <p:cNvPicPr>
            <a:picLocks noChangeAspect="1"/>
          </p:cNvPicPr>
          <p:nvPr/>
        </p:nvPicPr>
        <p:blipFill>
          <a:blip r:embed="rId6"/>
          <a:stretch>
            <a:fillRect/>
          </a:stretch>
        </p:blipFill>
        <p:spPr>
          <a:xfrm>
            <a:off x="381001" y="4114801"/>
            <a:ext cx="4038599" cy="2280798"/>
          </a:xfrm>
          <a:prstGeom prst="rect">
            <a:avLst/>
          </a:prstGeom>
        </p:spPr>
      </p:pic>
      <p:pic>
        <p:nvPicPr>
          <p:cNvPr id="7" name="Picture 6">
            <a:extLst>
              <a:ext uri="{FF2B5EF4-FFF2-40B4-BE49-F238E27FC236}">
                <a16:creationId xmlns="" xmlns:a16="http://schemas.microsoft.com/office/drawing/2014/main" id="{FB8BDD80-1A41-2E0C-F50B-2A980FD5D1B3}"/>
              </a:ext>
            </a:extLst>
          </p:cNvPr>
          <p:cNvPicPr>
            <a:picLocks noChangeAspect="1"/>
          </p:cNvPicPr>
          <p:nvPr/>
        </p:nvPicPr>
        <p:blipFill>
          <a:blip r:embed="rId7"/>
          <a:stretch>
            <a:fillRect/>
          </a:stretch>
        </p:blipFill>
        <p:spPr>
          <a:xfrm>
            <a:off x="4296697" y="3613283"/>
            <a:ext cx="4430194" cy="564073"/>
          </a:xfrm>
          <a:prstGeom prst="rect">
            <a:avLst/>
          </a:prstGeom>
        </p:spPr>
      </p:pic>
      <p:pic>
        <p:nvPicPr>
          <p:cNvPr id="8" name="Picture 7">
            <a:extLst>
              <a:ext uri="{FF2B5EF4-FFF2-40B4-BE49-F238E27FC236}">
                <a16:creationId xmlns="" xmlns:a16="http://schemas.microsoft.com/office/drawing/2014/main" id="{4501DD81-6C34-DF24-CA5A-8BB56D7E157D}"/>
              </a:ext>
            </a:extLst>
          </p:cNvPr>
          <p:cNvPicPr>
            <a:picLocks noChangeAspect="1"/>
          </p:cNvPicPr>
          <p:nvPr/>
        </p:nvPicPr>
        <p:blipFill>
          <a:blip r:embed="rId8"/>
          <a:stretch>
            <a:fillRect/>
          </a:stretch>
        </p:blipFill>
        <p:spPr>
          <a:xfrm>
            <a:off x="4296697" y="4150980"/>
            <a:ext cx="4108730" cy="2244620"/>
          </a:xfrm>
          <a:prstGeom prst="rect">
            <a:avLst/>
          </a:prstGeom>
        </p:spPr>
      </p:pic>
    </p:spTree>
    <p:extLst>
      <p:ext uri="{BB962C8B-B14F-4D97-AF65-F5344CB8AC3E}">
        <p14:creationId xmlns:p14="http://schemas.microsoft.com/office/powerpoint/2010/main" val="208608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9F881EB-3D5C-713D-4AE8-8EF3B13322D3}"/>
              </a:ext>
            </a:extLst>
          </p:cNvPr>
          <p:cNvPicPr>
            <a:picLocks noChangeAspect="1"/>
          </p:cNvPicPr>
          <p:nvPr/>
        </p:nvPicPr>
        <p:blipFill>
          <a:blip r:embed="rId3"/>
          <a:stretch>
            <a:fillRect/>
          </a:stretch>
        </p:blipFill>
        <p:spPr>
          <a:xfrm>
            <a:off x="228600" y="228600"/>
            <a:ext cx="5029200" cy="558070"/>
          </a:xfrm>
          <a:prstGeom prst="rect">
            <a:avLst/>
          </a:prstGeom>
        </p:spPr>
      </p:pic>
      <p:pic>
        <p:nvPicPr>
          <p:cNvPr id="3" name="Picture 2">
            <a:extLst>
              <a:ext uri="{FF2B5EF4-FFF2-40B4-BE49-F238E27FC236}">
                <a16:creationId xmlns="" xmlns:a16="http://schemas.microsoft.com/office/drawing/2014/main" id="{77ECDA31-DB2F-5C6A-E495-2AF714E8E88D}"/>
              </a:ext>
            </a:extLst>
          </p:cNvPr>
          <p:cNvPicPr>
            <a:picLocks noChangeAspect="1"/>
          </p:cNvPicPr>
          <p:nvPr/>
        </p:nvPicPr>
        <p:blipFill>
          <a:blip r:embed="rId4"/>
          <a:stretch>
            <a:fillRect/>
          </a:stretch>
        </p:blipFill>
        <p:spPr>
          <a:xfrm>
            <a:off x="228600" y="876357"/>
            <a:ext cx="5029200" cy="2533702"/>
          </a:xfrm>
          <a:prstGeom prst="rect">
            <a:avLst/>
          </a:prstGeom>
        </p:spPr>
      </p:pic>
      <p:pic>
        <p:nvPicPr>
          <p:cNvPr id="4" name="Picture 3">
            <a:extLst>
              <a:ext uri="{FF2B5EF4-FFF2-40B4-BE49-F238E27FC236}">
                <a16:creationId xmlns="" xmlns:a16="http://schemas.microsoft.com/office/drawing/2014/main" id="{07C713D9-38A9-786D-1F84-5E2479E58900}"/>
              </a:ext>
            </a:extLst>
          </p:cNvPr>
          <p:cNvPicPr>
            <a:picLocks noChangeAspect="1"/>
          </p:cNvPicPr>
          <p:nvPr/>
        </p:nvPicPr>
        <p:blipFill>
          <a:blip r:embed="rId5"/>
          <a:stretch>
            <a:fillRect/>
          </a:stretch>
        </p:blipFill>
        <p:spPr>
          <a:xfrm>
            <a:off x="228600" y="3410059"/>
            <a:ext cx="8724132" cy="640135"/>
          </a:xfrm>
          <a:prstGeom prst="rect">
            <a:avLst/>
          </a:prstGeom>
        </p:spPr>
      </p:pic>
      <p:pic>
        <p:nvPicPr>
          <p:cNvPr id="5" name="Picture 4">
            <a:extLst>
              <a:ext uri="{FF2B5EF4-FFF2-40B4-BE49-F238E27FC236}">
                <a16:creationId xmlns="" xmlns:a16="http://schemas.microsoft.com/office/drawing/2014/main" id="{B756A47C-8D6A-54D5-B739-5D00E8AD7507}"/>
              </a:ext>
            </a:extLst>
          </p:cNvPr>
          <p:cNvPicPr>
            <a:picLocks noChangeAspect="1"/>
          </p:cNvPicPr>
          <p:nvPr/>
        </p:nvPicPr>
        <p:blipFill>
          <a:blip r:embed="rId6"/>
          <a:stretch>
            <a:fillRect/>
          </a:stretch>
        </p:blipFill>
        <p:spPr>
          <a:xfrm>
            <a:off x="228600" y="4050194"/>
            <a:ext cx="3124200" cy="2699920"/>
          </a:xfrm>
          <a:prstGeom prst="rect">
            <a:avLst/>
          </a:prstGeom>
        </p:spPr>
      </p:pic>
      <p:pic>
        <p:nvPicPr>
          <p:cNvPr id="6" name="Picture 5">
            <a:extLst>
              <a:ext uri="{FF2B5EF4-FFF2-40B4-BE49-F238E27FC236}">
                <a16:creationId xmlns="" xmlns:a16="http://schemas.microsoft.com/office/drawing/2014/main" id="{88BBE561-1CBA-62E3-F4CF-D6B4AB290766}"/>
              </a:ext>
            </a:extLst>
          </p:cNvPr>
          <p:cNvPicPr>
            <a:picLocks noChangeAspect="1"/>
          </p:cNvPicPr>
          <p:nvPr/>
        </p:nvPicPr>
        <p:blipFill>
          <a:blip r:embed="rId7"/>
          <a:stretch>
            <a:fillRect/>
          </a:stretch>
        </p:blipFill>
        <p:spPr>
          <a:xfrm>
            <a:off x="3429000" y="4050195"/>
            <a:ext cx="4775257" cy="2699920"/>
          </a:xfrm>
          <a:prstGeom prst="rect">
            <a:avLst/>
          </a:prstGeom>
        </p:spPr>
      </p:pic>
    </p:spTree>
    <p:extLst>
      <p:ext uri="{BB962C8B-B14F-4D97-AF65-F5344CB8AC3E}">
        <p14:creationId xmlns:p14="http://schemas.microsoft.com/office/powerpoint/2010/main" val="368354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D597F7B-B438-B47B-480C-905E58694845}"/>
              </a:ext>
            </a:extLst>
          </p:cNvPr>
          <p:cNvPicPr>
            <a:picLocks noChangeAspect="1"/>
          </p:cNvPicPr>
          <p:nvPr/>
        </p:nvPicPr>
        <p:blipFill>
          <a:blip r:embed="rId3"/>
          <a:stretch>
            <a:fillRect/>
          </a:stretch>
        </p:blipFill>
        <p:spPr>
          <a:xfrm>
            <a:off x="2362200" y="140960"/>
            <a:ext cx="4492931" cy="455241"/>
          </a:xfrm>
          <a:prstGeom prst="rect">
            <a:avLst/>
          </a:prstGeom>
        </p:spPr>
      </p:pic>
      <p:pic>
        <p:nvPicPr>
          <p:cNvPr id="3" name="Picture 2">
            <a:extLst>
              <a:ext uri="{FF2B5EF4-FFF2-40B4-BE49-F238E27FC236}">
                <a16:creationId xmlns="" xmlns:a16="http://schemas.microsoft.com/office/drawing/2014/main" id="{569A5953-0C70-5A4D-E476-A1EE14AFAAE0}"/>
              </a:ext>
            </a:extLst>
          </p:cNvPr>
          <p:cNvPicPr>
            <a:picLocks noChangeAspect="1"/>
          </p:cNvPicPr>
          <p:nvPr/>
        </p:nvPicPr>
        <p:blipFill>
          <a:blip r:embed="rId4"/>
          <a:stretch>
            <a:fillRect/>
          </a:stretch>
        </p:blipFill>
        <p:spPr>
          <a:xfrm>
            <a:off x="228601" y="596200"/>
            <a:ext cx="3568460" cy="2680400"/>
          </a:xfrm>
          <a:prstGeom prst="rect">
            <a:avLst/>
          </a:prstGeom>
        </p:spPr>
      </p:pic>
      <p:pic>
        <p:nvPicPr>
          <p:cNvPr id="4" name="Picture 3">
            <a:extLst>
              <a:ext uri="{FF2B5EF4-FFF2-40B4-BE49-F238E27FC236}">
                <a16:creationId xmlns="" xmlns:a16="http://schemas.microsoft.com/office/drawing/2014/main" id="{547EEDAF-32F8-55F5-E6F7-19753C9646B6}"/>
              </a:ext>
            </a:extLst>
          </p:cNvPr>
          <p:cNvPicPr>
            <a:picLocks noChangeAspect="1"/>
          </p:cNvPicPr>
          <p:nvPr/>
        </p:nvPicPr>
        <p:blipFill>
          <a:blip r:embed="rId5"/>
          <a:stretch>
            <a:fillRect/>
          </a:stretch>
        </p:blipFill>
        <p:spPr>
          <a:xfrm>
            <a:off x="3835879" y="752058"/>
            <a:ext cx="5057864" cy="1944647"/>
          </a:xfrm>
          <a:prstGeom prst="rect">
            <a:avLst/>
          </a:prstGeom>
        </p:spPr>
      </p:pic>
      <p:pic>
        <p:nvPicPr>
          <p:cNvPr id="5" name="Picture 4">
            <a:extLst>
              <a:ext uri="{FF2B5EF4-FFF2-40B4-BE49-F238E27FC236}">
                <a16:creationId xmlns="" xmlns:a16="http://schemas.microsoft.com/office/drawing/2014/main" id="{63AC94CE-2252-463F-C133-CE7C99E67C69}"/>
              </a:ext>
            </a:extLst>
          </p:cNvPr>
          <p:cNvPicPr>
            <a:picLocks noChangeAspect="1"/>
          </p:cNvPicPr>
          <p:nvPr/>
        </p:nvPicPr>
        <p:blipFill>
          <a:blip r:embed="rId6"/>
          <a:stretch>
            <a:fillRect/>
          </a:stretch>
        </p:blipFill>
        <p:spPr>
          <a:xfrm>
            <a:off x="4608665" y="2732694"/>
            <a:ext cx="2442883" cy="543906"/>
          </a:xfrm>
          <a:prstGeom prst="rect">
            <a:avLst/>
          </a:prstGeom>
        </p:spPr>
      </p:pic>
      <p:pic>
        <p:nvPicPr>
          <p:cNvPr id="6" name="Picture 5">
            <a:extLst>
              <a:ext uri="{FF2B5EF4-FFF2-40B4-BE49-F238E27FC236}">
                <a16:creationId xmlns="" xmlns:a16="http://schemas.microsoft.com/office/drawing/2014/main" id="{DF5941DE-EC3F-B15F-77D6-B04F3252770B}"/>
              </a:ext>
            </a:extLst>
          </p:cNvPr>
          <p:cNvPicPr>
            <a:picLocks noChangeAspect="1"/>
          </p:cNvPicPr>
          <p:nvPr/>
        </p:nvPicPr>
        <p:blipFill>
          <a:blip r:embed="rId7"/>
          <a:stretch>
            <a:fillRect/>
          </a:stretch>
        </p:blipFill>
        <p:spPr>
          <a:xfrm>
            <a:off x="152400" y="3581400"/>
            <a:ext cx="2975868" cy="1709826"/>
          </a:xfrm>
          <a:prstGeom prst="rect">
            <a:avLst/>
          </a:prstGeom>
        </p:spPr>
      </p:pic>
      <p:pic>
        <p:nvPicPr>
          <p:cNvPr id="7" name="Picture 6">
            <a:extLst>
              <a:ext uri="{FF2B5EF4-FFF2-40B4-BE49-F238E27FC236}">
                <a16:creationId xmlns="" xmlns:a16="http://schemas.microsoft.com/office/drawing/2014/main" id="{5503116E-9D8A-5A2B-96E8-C05F6299F43F}"/>
              </a:ext>
            </a:extLst>
          </p:cNvPr>
          <p:cNvPicPr>
            <a:picLocks noChangeAspect="1"/>
          </p:cNvPicPr>
          <p:nvPr/>
        </p:nvPicPr>
        <p:blipFill>
          <a:blip r:embed="rId8"/>
          <a:stretch>
            <a:fillRect/>
          </a:stretch>
        </p:blipFill>
        <p:spPr>
          <a:xfrm>
            <a:off x="3128269" y="3581400"/>
            <a:ext cx="5863332" cy="295316"/>
          </a:xfrm>
          <a:prstGeom prst="rect">
            <a:avLst/>
          </a:prstGeom>
        </p:spPr>
      </p:pic>
      <p:pic>
        <p:nvPicPr>
          <p:cNvPr id="8" name="Picture 7">
            <a:extLst>
              <a:ext uri="{FF2B5EF4-FFF2-40B4-BE49-F238E27FC236}">
                <a16:creationId xmlns="" xmlns:a16="http://schemas.microsoft.com/office/drawing/2014/main" id="{2AC6DB6E-BEA6-9A8D-B324-47C8A82E9F3C}"/>
              </a:ext>
            </a:extLst>
          </p:cNvPr>
          <p:cNvPicPr>
            <a:picLocks noChangeAspect="1"/>
          </p:cNvPicPr>
          <p:nvPr/>
        </p:nvPicPr>
        <p:blipFill>
          <a:blip r:embed="rId9"/>
          <a:stretch>
            <a:fillRect/>
          </a:stretch>
        </p:blipFill>
        <p:spPr>
          <a:xfrm>
            <a:off x="4943912" y="4267200"/>
            <a:ext cx="3935454" cy="2465342"/>
          </a:xfrm>
          <a:prstGeom prst="rect">
            <a:avLst/>
          </a:prstGeom>
        </p:spPr>
      </p:pic>
      <p:pic>
        <p:nvPicPr>
          <p:cNvPr id="9" name="Picture 8">
            <a:extLst>
              <a:ext uri="{FF2B5EF4-FFF2-40B4-BE49-F238E27FC236}">
                <a16:creationId xmlns="" xmlns:a16="http://schemas.microsoft.com/office/drawing/2014/main" id="{AADB46EB-FBB6-F6A6-8DFE-CBBA1455EE25}"/>
              </a:ext>
            </a:extLst>
          </p:cNvPr>
          <p:cNvPicPr>
            <a:picLocks noChangeAspect="1"/>
          </p:cNvPicPr>
          <p:nvPr/>
        </p:nvPicPr>
        <p:blipFill>
          <a:blip r:embed="rId10"/>
          <a:stretch>
            <a:fillRect/>
          </a:stretch>
        </p:blipFill>
        <p:spPr>
          <a:xfrm>
            <a:off x="116457" y="5638800"/>
            <a:ext cx="4780010" cy="428685"/>
          </a:xfrm>
          <a:prstGeom prst="rect">
            <a:avLst/>
          </a:prstGeom>
        </p:spPr>
      </p:pic>
    </p:spTree>
    <p:extLst>
      <p:ext uri="{BB962C8B-B14F-4D97-AF65-F5344CB8AC3E}">
        <p14:creationId xmlns:p14="http://schemas.microsoft.com/office/powerpoint/2010/main" val="116607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069F021-F26E-F45D-9323-555949666FB2}"/>
              </a:ext>
            </a:extLst>
          </p:cNvPr>
          <p:cNvPicPr>
            <a:picLocks noChangeAspect="1"/>
          </p:cNvPicPr>
          <p:nvPr/>
        </p:nvPicPr>
        <p:blipFill>
          <a:blip r:embed="rId3"/>
          <a:stretch>
            <a:fillRect/>
          </a:stretch>
        </p:blipFill>
        <p:spPr>
          <a:xfrm>
            <a:off x="3505200" y="200377"/>
            <a:ext cx="3063505" cy="266723"/>
          </a:xfrm>
          <a:prstGeom prst="rect">
            <a:avLst/>
          </a:prstGeom>
        </p:spPr>
      </p:pic>
      <p:pic>
        <p:nvPicPr>
          <p:cNvPr id="3" name="Picture 2">
            <a:extLst>
              <a:ext uri="{FF2B5EF4-FFF2-40B4-BE49-F238E27FC236}">
                <a16:creationId xmlns="" xmlns:a16="http://schemas.microsoft.com/office/drawing/2014/main" id="{1CFDDDD6-9496-A568-C00D-A4120D21C5E7}"/>
              </a:ext>
            </a:extLst>
          </p:cNvPr>
          <p:cNvPicPr>
            <a:picLocks noChangeAspect="1"/>
          </p:cNvPicPr>
          <p:nvPr/>
        </p:nvPicPr>
        <p:blipFill>
          <a:blip r:embed="rId4"/>
          <a:stretch>
            <a:fillRect/>
          </a:stretch>
        </p:blipFill>
        <p:spPr>
          <a:xfrm>
            <a:off x="228601" y="533400"/>
            <a:ext cx="4808352" cy="1676400"/>
          </a:xfrm>
          <a:prstGeom prst="rect">
            <a:avLst/>
          </a:prstGeom>
        </p:spPr>
      </p:pic>
      <p:pic>
        <p:nvPicPr>
          <p:cNvPr id="4" name="Picture 3">
            <a:extLst>
              <a:ext uri="{FF2B5EF4-FFF2-40B4-BE49-F238E27FC236}">
                <a16:creationId xmlns="" xmlns:a16="http://schemas.microsoft.com/office/drawing/2014/main" id="{A2AE200A-045B-20DE-0D5F-26F9C588EA3C}"/>
              </a:ext>
            </a:extLst>
          </p:cNvPr>
          <p:cNvPicPr>
            <a:picLocks noChangeAspect="1"/>
          </p:cNvPicPr>
          <p:nvPr/>
        </p:nvPicPr>
        <p:blipFill>
          <a:blip r:embed="rId5"/>
          <a:stretch>
            <a:fillRect/>
          </a:stretch>
        </p:blipFill>
        <p:spPr>
          <a:xfrm>
            <a:off x="5036954" y="533401"/>
            <a:ext cx="3954646" cy="1676399"/>
          </a:xfrm>
          <a:prstGeom prst="rect">
            <a:avLst/>
          </a:prstGeom>
        </p:spPr>
      </p:pic>
      <p:pic>
        <p:nvPicPr>
          <p:cNvPr id="5" name="Picture 4">
            <a:extLst>
              <a:ext uri="{FF2B5EF4-FFF2-40B4-BE49-F238E27FC236}">
                <a16:creationId xmlns="" xmlns:a16="http://schemas.microsoft.com/office/drawing/2014/main" id="{62680BBB-5E90-2684-859A-2496E2BD67B1}"/>
              </a:ext>
            </a:extLst>
          </p:cNvPr>
          <p:cNvPicPr>
            <a:picLocks noChangeAspect="1"/>
          </p:cNvPicPr>
          <p:nvPr/>
        </p:nvPicPr>
        <p:blipFill>
          <a:blip r:embed="rId6"/>
          <a:stretch>
            <a:fillRect/>
          </a:stretch>
        </p:blipFill>
        <p:spPr>
          <a:xfrm>
            <a:off x="228601" y="2362200"/>
            <a:ext cx="4808351" cy="1949599"/>
          </a:xfrm>
          <a:prstGeom prst="rect">
            <a:avLst/>
          </a:prstGeom>
        </p:spPr>
      </p:pic>
      <p:pic>
        <p:nvPicPr>
          <p:cNvPr id="6" name="Picture 5">
            <a:extLst>
              <a:ext uri="{FF2B5EF4-FFF2-40B4-BE49-F238E27FC236}">
                <a16:creationId xmlns="" xmlns:a16="http://schemas.microsoft.com/office/drawing/2014/main" id="{9B5525CE-AB47-EDBA-3966-ACB87F1B8CF6}"/>
              </a:ext>
            </a:extLst>
          </p:cNvPr>
          <p:cNvPicPr>
            <a:picLocks noChangeAspect="1"/>
          </p:cNvPicPr>
          <p:nvPr/>
        </p:nvPicPr>
        <p:blipFill>
          <a:blip r:embed="rId7"/>
          <a:stretch>
            <a:fillRect/>
          </a:stretch>
        </p:blipFill>
        <p:spPr>
          <a:xfrm>
            <a:off x="5036952" y="2362200"/>
            <a:ext cx="3954648" cy="1949599"/>
          </a:xfrm>
          <a:prstGeom prst="rect">
            <a:avLst/>
          </a:prstGeom>
        </p:spPr>
      </p:pic>
    </p:spTree>
    <p:extLst>
      <p:ext uri="{BB962C8B-B14F-4D97-AF65-F5344CB8AC3E}">
        <p14:creationId xmlns:p14="http://schemas.microsoft.com/office/powerpoint/2010/main" val="220343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505</Words>
  <Application>Microsoft Office PowerPoint</Application>
  <PresentationFormat>On-screen Show (4:3)</PresentationFormat>
  <Paragraphs>63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EMAIL SPAM CLASSIFIER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SPAM CLASSIFIER </dc:title>
  <dc:creator>AnandRaj</dc:creator>
  <cp:lastModifiedBy>AnandRaj</cp:lastModifiedBy>
  <cp:revision>10</cp:revision>
  <dcterms:created xsi:type="dcterms:W3CDTF">2022-12-23T11:00:13Z</dcterms:created>
  <dcterms:modified xsi:type="dcterms:W3CDTF">2022-12-24T08:04:54Z</dcterms:modified>
</cp:coreProperties>
</file>